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6" r:id="rId3"/>
    <p:sldId id="275" r:id="rId4"/>
    <p:sldId id="278" r:id="rId5"/>
    <p:sldId id="282" r:id="rId6"/>
    <p:sldId id="286" r:id="rId7"/>
    <p:sldId id="280" r:id="rId8"/>
    <p:sldId id="281" r:id="rId9"/>
    <p:sldId id="283" r:id="rId10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8975"/>
  </p:normalViewPr>
  <p:slideViewPr>
    <p:cSldViewPr>
      <p:cViewPr>
        <p:scale>
          <a:sx n="89" d="100"/>
          <a:sy n="89" d="100"/>
        </p:scale>
        <p:origin x="2184" y="8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0EDD8-39F8-D449-BB0F-7DE7A68CE7A4}" type="datetimeFigureOut">
              <a:rPr lang="ru-RU" smtClean="0"/>
              <a:t>02.03.2018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5C4CE-F9BA-764A-ADB9-8DEC9A6FF3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4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подготовительной работы очень важным этапом является</a:t>
            </a:r>
            <a:r>
              <a:rPr lang="ru-RU" baseline="0" dirty="0"/>
              <a:t> анализ существующих решений.</a:t>
            </a:r>
          </a:p>
          <a:p>
            <a:r>
              <a:rPr lang="ru-RU" baseline="0" dirty="0"/>
              <a:t>Ни одно из исследованных приложений не решает все задачи сразу, что говорит о том, что проблема существует и ее можно решить способом, который предлагаю 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5C4CE-F9BA-764A-ADB9-8DEC9A6FF32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51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5C4CE-F9BA-764A-ADB9-8DEC9A6FF32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82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4467" y="2001092"/>
            <a:ext cx="8475065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8F47E-371E-3B4A-BBC8-C8788ACF4286}" type="datetime1">
              <a:rPr lang="ru-RU" smtClean="0"/>
              <a:t>02.03.2018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DF4D3-46AB-6540-98B3-AF34EA35AF72}" type="datetime1">
              <a:rPr lang="ru-RU" smtClean="0"/>
              <a:t>02.03.2018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81678-F470-6E49-885E-75500B659A95}" type="datetime1">
              <a:rPr lang="ru-RU" smtClean="0"/>
              <a:t>02.03.2018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F18F0-ADE9-2C4A-B7C9-750A889E23C9}" type="datetime1">
              <a:rPr lang="ru-RU" smtClean="0"/>
              <a:t>02.03.2018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90FC-35A6-0C46-9727-EFD6AC6A1908}" type="datetime1">
              <a:rPr lang="ru-RU" smtClean="0"/>
              <a:t>02.03.2018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1363" y="2192858"/>
            <a:ext cx="6318884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4467" y="2639949"/>
            <a:ext cx="8427085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3E8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4467" y="6456293"/>
            <a:ext cx="1951355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Высшая </a:t>
            </a:r>
            <a:r>
              <a:rPr spc="-5" dirty="0"/>
              <a:t>школа экономики, Москва,</a:t>
            </a:r>
            <a:r>
              <a:rPr spc="15" dirty="0"/>
              <a:t> </a:t>
            </a:r>
            <a:r>
              <a:rPr spc="-5" dirty="0"/>
              <a:t>2013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EE3EA-80FA-6B4B-B41F-5CD71042D88D}" type="datetime1">
              <a:rPr lang="ru-RU" smtClean="0"/>
              <a:t>02.03.2018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seacloud.bc/" TargetMode="External"/><Relationship Id="rId2" Type="http://schemas.openxmlformats.org/officeDocument/2006/relationships/hyperlink" Target="https://play.google.com/store/apps/details?id=com.babyjoy.androi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unes.apple.com/ru/app/firstyear-baby-feeding-timer-sleep-nappie-log/id645810513?l=en&amp;mt=8" TargetMode="External"/><Relationship Id="rId4" Type="http://schemas.openxmlformats.org/officeDocument/2006/relationships/hyperlink" Target="https://itunes.apple.com/ru/app/a-rodilsa/id477391124?l=en&amp;mt=8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7415" y="2752851"/>
            <a:ext cx="732790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1588" algn="ctr">
              <a:spcBef>
                <a:spcPts val="105"/>
              </a:spcBef>
            </a:pPr>
            <a:r>
              <a:rPr lang="en-US" sz="4800" dirty="0">
                <a:solidFill>
                  <a:srgbClr val="20386E"/>
                </a:solidFill>
                <a:latin typeface="Arial" charset="0"/>
                <a:ea typeface="Arial" charset="0"/>
                <a:cs typeface="Arial" charset="0"/>
              </a:rPr>
              <a:t>Mobile Application for Young Mother</a:t>
            </a:r>
            <a:endParaRPr sz="4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0800" y="5645617"/>
            <a:ext cx="7550784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064" marR="1653539" algn="r">
              <a:lnSpc>
                <a:spcPct val="120100"/>
              </a:lnSpc>
              <a:spcBef>
                <a:spcPts val="100"/>
              </a:spcBef>
            </a:pPr>
            <a:r>
              <a:rPr lang="en-US" spc="-15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Author</a:t>
            </a:r>
            <a:r>
              <a:rPr sz="1800" spc="-15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800" spc="-10" dirty="0" err="1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Repina</a:t>
            </a:r>
            <a:r>
              <a:rPr lang="en-US" sz="1800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 Anastasia</a:t>
            </a:r>
            <a:r>
              <a:rPr lang="ru-RU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BSE143</a:t>
            </a:r>
            <a:endParaRPr spc="-20" dirty="0">
              <a:solidFill>
                <a:srgbClr val="00006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7402" y="6475272"/>
            <a:ext cx="2041398" cy="32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Higher School of Economics, Moscow, 2018</a:t>
            </a:r>
          </a:p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sz="800" spc="-10" dirty="0" err="1">
                <a:solidFill>
                  <a:schemeClr val="bg1"/>
                </a:solidFill>
                <a:latin typeface="Arial"/>
                <a:cs typeface="Arial"/>
              </a:rPr>
              <a:t>www.hse.ru</a:t>
            </a:r>
            <a:endParaRPr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Agenda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53B5F4-1437-D942-90B5-70537F3EF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427085" cy="21544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Related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Survey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Application architecture and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Technologies</a:t>
            </a:r>
          </a:p>
          <a:p>
            <a:endParaRPr lang="ru-RU" sz="28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11ED6C-81A0-D149-9324-3143665B9F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92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/>
          <p:cNvSpPr txBox="1">
            <a:spLocks/>
          </p:cNvSpPr>
          <p:nvPr/>
        </p:nvSpPr>
        <p:spPr>
          <a:xfrm>
            <a:off x="1507616" y="386333"/>
            <a:ext cx="569531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000" b="0" i="0">
                <a:solidFill>
                  <a:srgbClr val="003E82"/>
                </a:solidFill>
                <a:latin typeface="Arial"/>
                <a:ea typeface="+mj-ea"/>
                <a:cs typeface="Arial"/>
              </a:defRPr>
            </a:lvl1pPr>
          </a:lstStyle>
          <a:p>
            <a:pPr lvl="0" fontAlgn="base"/>
            <a:r>
              <a:rPr lang="en-US" sz="3600" dirty="0">
                <a:solidFill>
                  <a:schemeClr val="bg1"/>
                </a:solidFill>
              </a:rPr>
              <a:t>Related Work</a:t>
            </a:r>
            <a:endParaRPr lang="ru-RU" sz="3600" dirty="0">
              <a:solidFill>
                <a:schemeClr val="bg1"/>
              </a:solidFill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559050A-EC7D-F347-A46E-3BA7198EE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28667"/>
              </p:ext>
            </p:extLst>
          </p:nvPr>
        </p:nvGraphicFramePr>
        <p:xfrm>
          <a:off x="507172" y="1447800"/>
          <a:ext cx="8103429" cy="434339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066116">
                  <a:extLst>
                    <a:ext uri="{9D8B030D-6E8A-4147-A177-3AD203B41FA5}">
                      <a16:colId xmlns:a16="http://schemas.microsoft.com/office/drawing/2014/main" val="750649421"/>
                    </a:ext>
                  </a:extLst>
                </a:gridCol>
                <a:gridCol w="979116">
                  <a:extLst>
                    <a:ext uri="{9D8B030D-6E8A-4147-A177-3AD203B41FA5}">
                      <a16:colId xmlns:a16="http://schemas.microsoft.com/office/drawing/2014/main" val="2765534570"/>
                    </a:ext>
                  </a:extLst>
                </a:gridCol>
                <a:gridCol w="1121478">
                  <a:extLst>
                    <a:ext uri="{9D8B030D-6E8A-4147-A177-3AD203B41FA5}">
                      <a16:colId xmlns:a16="http://schemas.microsoft.com/office/drawing/2014/main" val="4085403416"/>
                    </a:ext>
                  </a:extLst>
                </a:gridCol>
                <a:gridCol w="1346090">
                  <a:extLst>
                    <a:ext uri="{9D8B030D-6E8A-4147-A177-3AD203B41FA5}">
                      <a16:colId xmlns:a16="http://schemas.microsoft.com/office/drawing/2014/main" val="1817877013"/>
                    </a:ext>
                  </a:extLst>
                </a:gridCol>
                <a:gridCol w="895285">
                  <a:extLst>
                    <a:ext uri="{9D8B030D-6E8A-4147-A177-3AD203B41FA5}">
                      <a16:colId xmlns:a16="http://schemas.microsoft.com/office/drawing/2014/main" val="1607689299"/>
                    </a:ext>
                  </a:extLst>
                </a:gridCol>
                <a:gridCol w="901612">
                  <a:extLst>
                    <a:ext uri="{9D8B030D-6E8A-4147-A177-3AD203B41FA5}">
                      <a16:colId xmlns:a16="http://schemas.microsoft.com/office/drawing/2014/main" val="243639433"/>
                    </a:ext>
                  </a:extLst>
                </a:gridCol>
                <a:gridCol w="898447">
                  <a:extLst>
                    <a:ext uri="{9D8B030D-6E8A-4147-A177-3AD203B41FA5}">
                      <a16:colId xmlns:a16="http://schemas.microsoft.com/office/drawing/2014/main" val="3529903488"/>
                    </a:ext>
                  </a:extLst>
                </a:gridCol>
                <a:gridCol w="895285">
                  <a:extLst>
                    <a:ext uri="{9D8B030D-6E8A-4147-A177-3AD203B41FA5}">
                      <a16:colId xmlns:a16="http://schemas.microsoft.com/office/drawing/2014/main" val="2945956658"/>
                    </a:ext>
                  </a:extLst>
                </a:gridCol>
              </a:tblGrid>
              <a:tr h="1043959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Application name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Price (₽)</a:t>
                      </a:r>
                      <a:endParaRPr lang="ru-RU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Baby’s health monitoring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Mother’s health monitoring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Data analysis</a:t>
                      </a:r>
                      <a:endParaRPr lang="ru-RU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Wearable data collection</a:t>
                      </a:r>
                      <a:endParaRPr lang="ru-RU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Stability</a:t>
                      </a:r>
                      <a:endParaRPr lang="ru-RU" sz="1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Timetable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485517"/>
                  </a:ext>
                </a:extLst>
              </a:tr>
              <a:tr h="365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Health Kit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free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215453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Baby diary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free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500278"/>
                  </a:ext>
                </a:extLst>
              </a:tr>
              <a:tr h="773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Baby Connect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159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-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2479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Ya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rodilsya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149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-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854112"/>
                  </a:ext>
                </a:extLst>
              </a:tr>
              <a:tr h="365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FirstYear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free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-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+/-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556743"/>
                  </a:ext>
                </a:extLst>
              </a:tr>
              <a:tr h="365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Mi</a:t>
                      </a:r>
                      <a:r>
                        <a:rPr lang="en-US" sz="1600" dirty="0">
                          <a:effectLst/>
                        </a:rPr>
                        <a:t> Fit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free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-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95012"/>
                  </a:ext>
                </a:extLst>
              </a:tr>
              <a:tr h="3653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This work</a:t>
                      </a:r>
                      <a:endParaRPr lang="ru-RU" sz="16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free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>
                          <a:effectLst/>
                        </a:rPr>
                        <a:t>+</a:t>
                      </a:r>
                      <a:endParaRPr lang="ru-RU" sz="1600" spc="-5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24130" indent="182880" algn="ctr">
                        <a:lnSpc>
                          <a:spcPct val="105000"/>
                        </a:lnSpc>
                        <a:spcBef>
                          <a:spcPts val="385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ru-RU" sz="1600" spc="-5" dirty="0">
                          <a:effectLst/>
                        </a:rPr>
                        <a:t>+</a:t>
                      </a:r>
                      <a:endParaRPr lang="ru-RU" sz="1600" spc="-5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2020" marR="4202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162206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C3090A-2620-E345-A6B2-2FFF533261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33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553998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Survey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E9CD57-CE79-1047-9F5D-94CDB521F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4"/>
          <a:stretch/>
        </p:blipFill>
        <p:spPr>
          <a:xfrm>
            <a:off x="152400" y="1600200"/>
            <a:ext cx="5030535" cy="215538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7C9B0B-FEEB-CF4C-A01A-06319371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995166"/>
            <a:ext cx="5945350" cy="200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3234C-AEF8-C446-B9FC-DC941D0A1DEA}"/>
              </a:ext>
            </a:extLst>
          </p:cNvPr>
          <p:cNvSpPr txBox="1"/>
          <p:nvPr/>
        </p:nvSpPr>
        <p:spPr>
          <a:xfrm>
            <a:off x="2164163" y="1415534"/>
            <a:ext cx="64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Baby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6C4E8-1176-DC43-8D11-91D43C9DCE67}"/>
              </a:ext>
            </a:extLst>
          </p:cNvPr>
          <p:cNvSpPr txBox="1"/>
          <p:nvPr/>
        </p:nvSpPr>
        <p:spPr>
          <a:xfrm>
            <a:off x="5208335" y="3672676"/>
            <a:ext cx="150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Young mother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63171D-F7E0-A741-B9AB-7231B1DD3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310" y="386333"/>
            <a:ext cx="1353251" cy="1371600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F9A5A3-4962-C646-A211-A6A09819661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93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Application architecture and design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DEF5478-ADB7-AF4B-BE96-920663A93CB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5" y="1600200"/>
            <a:ext cx="4572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67B423-02CB-874D-948D-D951E46279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5</a:t>
            </a:fld>
            <a:endParaRPr lang="ru-RU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F83A9ED3-2B4D-0940-97E2-C22FB7350F2E}"/>
              </a:ext>
            </a:extLst>
          </p:cNvPr>
          <p:cNvGrpSpPr/>
          <p:nvPr/>
        </p:nvGrpSpPr>
        <p:grpSpPr>
          <a:xfrm>
            <a:off x="4800600" y="2286000"/>
            <a:ext cx="4191000" cy="3886200"/>
            <a:chOff x="4800600" y="2286000"/>
            <a:chExt cx="4191000" cy="3886200"/>
          </a:xfrm>
        </p:grpSpPr>
        <p:pic>
          <p:nvPicPr>
            <p:cNvPr id="7" name="Рисунок 6" descr="arch_android копия копия">
              <a:extLst>
                <a:ext uri="{FF2B5EF4-FFF2-40B4-BE49-F238E27FC236}">
                  <a16:creationId xmlns:a16="http://schemas.microsoft.com/office/drawing/2014/main" id="{AC8CD147-6590-5946-A4C8-EB0AB4582EA9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0" r="14919"/>
            <a:stretch/>
          </p:blipFill>
          <p:spPr bwMode="auto">
            <a:xfrm>
              <a:off x="4800600" y="2286000"/>
              <a:ext cx="4191000" cy="3886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BE076D9F-AE25-1D40-8EE0-4FD564213099}"/>
                </a:ext>
              </a:extLst>
            </p:cNvPr>
            <p:cNvGrpSpPr/>
            <p:nvPr/>
          </p:nvGrpSpPr>
          <p:grpSpPr>
            <a:xfrm>
              <a:off x="7851458" y="5791200"/>
              <a:ext cx="1140142" cy="353283"/>
              <a:chOff x="7851458" y="5791200"/>
              <a:chExt cx="1140142" cy="353283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1733E462-7613-D84D-9E54-AEA5E49DFED3}"/>
                  </a:ext>
                </a:extLst>
              </p:cNvPr>
              <p:cNvGrpSpPr/>
              <p:nvPr/>
            </p:nvGrpSpPr>
            <p:grpSpPr>
              <a:xfrm>
                <a:off x="7851458" y="5791200"/>
                <a:ext cx="1140142" cy="353283"/>
                <a:chOff x="5181600" y="4966658"/>
                <a:chExt cx="1140142" cy="353283"/>
              </a:xfrm>
            </p:grpSpPr>
            <p:pic>
              <p:nvPicPr>
                <p:cNvPr id="6" name="Рисунок 5">
                  <a:extLst>
                    <a:ext uri="{FF2B5EF4-FFF2-40B4-BE49-F238E27FC236}">
                      <a16:creationId xmlns:a16="http://schemas.microsoft.com/office/drawing/2014/main" id="{97CF75B1-4075-0D4C-9FDD-4F48AD130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81600" y="4966658"/>
                  <a:ext cx="1140142" cy="353283"/>
                </a:xfrm>
                <a:prstGeom prst="rect">
                  <a:avLst/>
                </a:prstGeom>
              </p:spPr>
            </p:pic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35433719-9EC6-BB49-B70C-F889EF459234}"/>
                    </a:ext>
                  </a:extLst>
                </p:cNvPr>
                <p:cNvSpPr/>
                <p:nvPr/>
              </p:nvSpPr>
              <p:spPr>
                <a:xfrm>
                  <a:off x="5332571" y="5028999"/>
                  <a:ext cx="838200" cy="2286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701DDC19-63B6-DA4E-AA01-D9D7D5E6BCB3}"/>
                  </a:ext>
                </a:extLst>
              </p:cNvPr>
              <p:cNvSpPr/>
              <p:nvPr/>
            </p:nvSpPr>
            <p:spPr>
              <a:xfrm>
                <a:off x="7995526" y="5843198"/>
                <a:ext cx="845103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ru-RU" sz="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anual</a:t>
                </a:r>
                <a:r>
                  <a:rPr lang="ru-RU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9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endParaRPr lang="ru-RU" sz="9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36AE0112-BF79-E14A-ADF4-E191095C5971}"/>
                </a:ext>
              </a:extLst>
            </p:cNvPr>
            <p:cNvGrpSpPr/>
            <p:nvPr/>
          </p:nvGrpSpPr>
          <p:grpSpPr>
            <a:xfrm rot="16200000">
              <a:off x="7513800" y="4770598"/>
              <a:ext cx="1926000" cy="115200"/>
              <a:chOff x="7543800" y="4923000"/>
              <a:chExt cx="874277" cy="8682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D605E44E-47EC-3B4A-B2ED-81036E5C5A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3800" y="4923000"/>
                <a:ext cx="0" cy="868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6BFBAFBB-78A8-7646-B414-58520867A6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43800" y="5791200"/>
                <a:ext cx="87427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7456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Technologies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767B423-02CB-874D-948D-D951E462794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7BC7CC-6C4E-A64A-BC51-37298D001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5" y="1360331"/>
            <a:ext cx="3901806" cy="1295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38B894-7729-CD4B-9D54-B6CE3E9DF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9" y="4553115"/>
            <a:ext cx="2682875" cy="1651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6D56E7-7E9F-BE48-B3A2-882A43B6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52" y="2752133"/>
            <a:ext cx="2842451" cy="1686521"/>
          </a:xfrm>
          <a:prstGeom prst="rect">
            <a:avLst/>
          </a:prstGeom>
        </p:spPr>
      </p:pic>
      <p:pic>
        <p:nvPicPr>
          <p:cNvPr id="2061" name="Picture 13" descr="https://lh3.googleusercontent.com/rD7ZxFHkw8wyHj5twy5OL4NJtoqBR4DJuhzUTfo0L7-YL784j68L_KGEiAlMh1-0Wj5k-0UzyeM3KduXfVUexRQ8bjMy3MR0FelvFSfaNwk-rpFvnmuRlsQ215QqDuUc4cw29xBLHNw">
            <a:extLst>
              <a:ext uri="{FF2B5EF4-FFF2-40B4-BE49-F238E27FC236}">
                <a16:creationId xmlns:a16="http://schemas.microsoft.com/office/drawing/2014/main" id="{4D44DAE1-62DD-BE43-9EBB-7AFA1E85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80" y="1441925"/>
            <a:ext cx="4384171" cy="11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B70E97F-36D3-D047-B128-EF02D6091A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483"/>
          <a:stretch/>
        </p:blipFill>
        <p:spPr>
          <a:xfrm>
            <a:off x="5181600" y="2752133"/>
            <a:ext cx="3357203" cy="1626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6E28882-78F5-2342-9BF9-CE8A28C26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706" y="3984187"/>
            <a:ext cx="4932324" cy="25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6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Summary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53B5F4-1437-D942-90B5-70537F3EF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427085" cy="15388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Android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Functions for both: mother and baby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 Fit, Google Firebase, </a:t>
            </a:r>
            <a:r>
              <a:rPr lang="en-US" dirty="0" err="1"/>
              <a:t>MPAndroidChart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4C1725-4B98-9A4D-8971-B087700E58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112BA4-1FAE-8C44-80CC-FBCE6237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817" y="1355536"/>
            <a:ext cx="4106227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27EDD-0A66-6A41-B403-1581E22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1000"/>
            <a:ext cx="6318884" cy="49244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References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53B5F4-1437-D942-90B5-70537F3EF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381186"/>
            <a:ext cx="8427085" cy="5201424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C. </a:t>
            </a:r>
            <a:r>
              <a:rPr lang="en-US" sz="1300" dirty="0" err="1"/>
              <a:t>Kratzke</a:t>
            </a:r>
            <a:r>
              <a:rPr lang="en-US" sz="1300" dirty="0"/>
              <a:t>, C. Cox. </a:t>
            </a:r>
            <a:r>
              <a:rPr lang="en-US" sz="1300" i="1" dirty="0"/>
              <a:t>Global Journal of Health Education and Promotion</a:t>
            </a:r>
            <a:r>
              <a:rPr lang="en-US" sz="1300" dirty="0"/>
              <a:t>, vol. 15, pp. 72-82, 2012.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E. Derbyshire, D. </a:t>
            </a:r>
            <a:r>
              <a:rPr lang="en-US" sz="1300" dirty="0" err="1"/>
              <a:t>Dancey</a:t>
            </a:r>
            <a:r>
              <a:rPr lang="en-US" sz="1300" dirty="0"/>
              <a:t>. “Smartphone Medical Applications for Women’s Health: What Is the Evidence-Base and Feedback?”. </a:t>
            </a:r>
            <a:r>
              <a:rPr lang="en-US" sz="1300" i="1" dirty="0"/>
              <a:t>International Journal of Telemedicine and Applications</a:t>
            </a:r>
            <a:r>
              <a:rPr lang="en-US" sz="1300" dirty="0"/>
              <a:t>, vol. 2013, Article ID 782074, 2013. 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Google Inc., “Health-tracking platform.” Internet: https://</a:t>
            </a:r>
            <a:r>
              <a:rPr lang="en-US" sz="1300" dirty="0" err="1"/>
              <a:t>www.google.ru</a:t>
            </a:r>
            <a:r>
              <a:rPr lang="en-US" sz="1300" dirty="0"/>
              <a:t>/</a:t>
            </a:r>
            <a:r>
              <a:rPr lang="en-US" sz="1300" dirty="0" err="1"/>
              <a:t>intl</a:t>
            </a:r>
            <a:r>
              <a:rPr lang="en-US" sz="1300" dirty="0"/>
              <a:t>/</a:t>
            </a:r>
            <a:r>
              <a:rPr lang="en-US" sz="1300" dirty="0" err="1"/>
              <a:t>en_en</a:t>
            </a:r>
            <a:r>
              <a:rPr lang="en-US" sz="1300" dirty="0"/>
              <a:t>/fit/,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V. Gay, P. </a:t>
            </a:r>
            <a:r>
              <a:rPr lang="en-US" sz="1300" dirty="0" err="1"/>
              <a:t>Leijdekkers</a:t>
            </a:r>
            <a:r>
              <a:rPr lang="en-US" sz="1300" dirty="0"/>
              <a:t>. “Bringing Health and Fitness Data Together for Connected Health Care: Mobile Apps as Enablers of Interoperability”. </a:t>
            </a:r>
            <a:r>
              <a:rPr lang="en-US" sz="1300" i="1" dirty="0"/>
              <a:t>J Med Internet Res</a:t>
            </a:r>
            <a:r>
              <a:rPr lang="en-US" sz="1300" dirty="0"/>
              <a:t>, vol. 17, p. 260, 2015.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Apple Inc., “Health informatics mobile application.” Internet: https://</a:t>
            </a:r>
            <a:r>
              <a:rPr lang="en-US" sz="1300" dirty="0" err="1"/>
              <a:t>www.apple.com</a:t>
            </a:r>
            <a:r>
              <a:rPr lang="en-US" sz="1300" dirty="0"/>
              <a:t>/ru/</a:t>
            </a:r>
            <a:r>
              <a:rPr lang="en-US" sz="1300" dirty="0" err="1"/>
              <a:t>ios</a:t>
            </a:r>
            <a:r>
              <a:rPr lang="en-US" sz="1300" dirty="0"/>
              <a:t>/health/,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BabyJoyApp</a:t>
            </a:r>
            <a:r>
              <a:rPr lang="en-US" sz="1300" dirty="0"/>
              <a:t>, “Child’s growth and development mobile application.” Internet: </a:t>
            </a:r>
            <a:r>
              <a:rPr lang="en-US" sz="1300" u="sng" dirty="0">
                <a:hlinkClick r:id="rId2"/>
              </a:rPr>
              <a:t>https://play.google.com/store/apps/details?id=com.babyjoy.android</a:t>
            </a:r>
            <a:r>
              <a:rPr lang="en-US" sz="1300" dirty="0"/>
              <a:t>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Seacloud</a:t>
            </a:r>
            <a:r>
              <a:rPr lang="en-US" sz="1300" dirty="0"/>
              <a:t> Software, “Child’s growth and development mobile application.” Internet: </a:t>
            </a:r>
            <a:r>
              <a:rPr lang="en-US" sz="1300" u="sng" dirty="0">
                <a:hlinkClick r:id="rId3"/>
              </a:rPr>
              <a:t>https://play.google.com/store/apps/details?id=com.seacloud.bc</a:t>
            </a:r>
            <a:r>
              <a:rPr lang="en-US" sz="1300" dirty="0"/>
              <a:t>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S. </a:t>
            </a:r>
            <a:r>
              <a:rPr lang="en-US" sz="1300" dirty="0" err="1"/>
              <a:t>Nikitin</a:t>
            </a:r>
            <a:r>
              <a:rPr lang="en-US" sz="1300" dirty="0"/>
              <a:t>, “Child’s growth and development mobile application.” Internet: </a:t>
            </a:r>
            <a:r>
              <a:rPr lang="en-US" sz="1300" u="sng" dirty="0">
                <a:hlinkClick r:id="rId4"/>
              </a:rPr>
              <a:t>https://itunes.apple.com/ru/app/a-rodilsa/id477391124?l=en&amp;mt=8</a:t>
            </a:r>
            <a:r>
              <a:rPr lang="en-US" sz="1300" dirty="0"/>
              <a:t>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Y. Ding, “Child’s growth and development mobile application.” Internet: </a:t>
            </a:r>
            <a:r>
              <a:rPr lang="en-US" sz="1300" dirty="0">
                <a:hlinkClick r:id="rId5"/>
              </a:rPr>
              <a:t>https://itunes.apple.com/ru/app/firstyear-baby-feeding-timer-sleep-nappie-log/id645810513?l=en&amp;mt=8</a:t>
            </a:r>
            <a:r>
              <a:rPr lang="en-US" sz="1300" dirty="0"/>
              <a:t>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Anhui </a:t>
            </a:r>
            <a:r>
              <a:rPr lang="en-US" sz="1300" dirty="0" err="1"/>
              <a:t>Huami</a:t>
            </a:r>
            <a:r>
              <a:rPr lang="en-US" sz="1300" dirty="0"/>
              <a:t> Information Technology Co. Ltd., “Health informatics mobile application.” Internet: https://</a:t>
            </a:r>
            <a:r>
              <a:rPr lang="en-US" sz="1300" dirty="0" err="1"/>
              <a:t>play.google.com</a:t>
            </a:r>
            <a:r>
              <a:rPr lang="en-US" sz="1300" dirty="0"/>
              <a:t>/store/apps/</a:t>
            </a:r>
            <a:r>
              <a:rPr lang="en-US" sz="1300" dirty="0" err="1"/>
              <a:t>details?id</a:t>
            </a:r>
            <a:r>
              <a:rPr lang="en-US" sz="1300" dirty="0"/>
              <a:t>=</a:t>
            </a:r>
            <a:r>
              <a:rPr lang="en-US" sz="1300" dirty="0" err="1"/>
              <a:t>com.xiaomi.hm.health</a:t>
            </a:r>
            <a:r>
              <a:rPr lang="en-US" sz="1300" dirty="0"/>
              <a:t>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IDC Corporate USA, “Worldwide Quarterly Mobile Phone Tracker”,  Internet: https://</a:t>
            </a:r>
            <a:r>
              <a:rPr lang="en-US" sz="1300" dirty="0" err="1"/>
              <a:t>www.idc.com</a:t>
            </a:r>
            <a:r>
              <a:rPr lang="en-US" sz="1300" dirty="0"/>
              <a:t>/tracker/</a:t>
            </a:r>
            <a:r>
              <a:rPr lang="en-US" sz="1300" dirty="0" err="1"/>
              <a:t>showproductinfo.jsp?prod_id</a:t>
            </a:r>
            <a:r>
              <a:rPr lang="en-US" sz="1300" dirty="0"/>
              <a:t>=37, [Jan. 12,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Google Inc., “Mobile and web application development platform.”  Internet: https://</a:t>
            </a:r>
            <a:r>
              <a:rPr lang="en-US" sz="1300" dirty="0" err="1"/>
              <a:t>firebase.google.com</a:t>
            </a:r>
            <a:r>
              <a:rPr lang="en-US" sz="1300" dirty="0"/>
              <a:t>/, [Jan. 5, 2018].</a:t>
            </a:r>
            <a:endParaRPr lang="ru-RU" sz="13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300" dirty="0"/>
              <a:t>(2010, Sep. 9). “J&amp;J Launches Aid Program for Mothers.” </a:t>
            </a:r>
            <a:r>
              <a:rPr lang="en-US" sz="1300" i="1" dirty="0"/>
              <a:t>Reuters</a:t>
            </a:r>
            <a:r>
              <a:rPr lang="en-US" sz="1300" dirty="0"/>
              <a:t>. [On- line]. Available: http://www.reuters.com74/article/2010/09/09/us-jj-aid-program-idUSTRE6883ID20100909 [Dec. 1, 2017].</a:t>
            </a:r>
            <a:endParaRPr lang="ru-RU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3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49BC2F-775B-D343-9966-7B10048CA7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909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35" y="-25397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90800" y="5645617"/>
            <a:ext cx="7550784" cy="3452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064" marR="1653539" algn="r">
              <a:lnSpc>
                <a:spcPct val="120100"/>
              </a:lnSpc>
              <a:spcBef>
                <a:spcPts val="100"/>
              </a:spcBef>
            </a:pPr>
            <a:r>
              <a:rPr lang="en-US" spc="-15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Author</a:t>
            </a:r>
            <a:r>
              <a:rPr sz="1800" spc="-15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en-US" sz="1800" spc="-10" dirty="0" err="1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Repina</a:t>
            </a:r>
            <a:r>
              <a:rPr lang="en-US" sz="1800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 Anastasia</a:t>
            </a:r>
            <a:r>
              <a:rPr lang="ru-RU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spc="-1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>
                <a:solidFill>
                  <a:srgbClr val="000066"/>
                </a:solidFill>
                <a:latin typeface="Arial" charset="0"/>
                <a:ea typeface="Arial" charset="0"/>
                <a:cs typeface="Arial" charset="0"/>
              </a:rPr>
              <a:t>BSE143</a:t>
            </a:r>
            <a:endParaRPr spc="-20" dirty="0">
              <a:solidFill>
                <a:srgbClr val="00006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7402" y="6475272"/>
            <a:ext cx="2041398" cy="321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lang="en-US" sz="800" dirty="0">
                <a:solidFill>
                  <a:schemeClr val="bg1"/>
                </a:solidFill>
                <a:latin typeface="Arial"/>
                <a:cs typeface="Arial"/>
              </a:rPr>
              <a:t>Higher School of Economics, Moscow, 2018</a:t>
            </a:r>
          </a:p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sz="800" spc="-10" dirty="0" err="1">
                <a:solidFill>
                  <a:schemeClr val="bg1"/>
                </a:solidFill>
                <a:latin typeface="Arial"/>
                <a:cs typeface="Arial"/>
              </a:rPr>
              <a:t>www.hse.ru</a:t>
            </a:r>
            <a:endParaRPr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ED2A278-7EC1-1441-A999-219537CF5BA4}"/>
              </a:ext>
            </a:extLst>
          </p:cNvPr>
          <p:cNvSpPr txBox="1"/>
          <p:nvPr/>
        </p:nvSpPr>
        <p:spPr>
          <a:xfrm>
            <a:off x="2819400" y="2819400"/>
            <a:ext cx="3261360" cy="8177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20000"/>
              </a:lnSpc>
              <a:spcBef>
                <a:spcPts val="100"/>
              </a:spcBef>
            </a:pPr>
            <a:r>
              <a:rPr lang="en-US" sz="4800" spc="-5" dirty="0">
                <a:solidFill>
                  <a:srgbClr val="003E82"/>
                </a:solidFill>
                <a:latin typeface="Arial"/>
                <a:cs typeface="Arial"/>
              </a:rPr>
              <a:t>Thank you</a:t>
            </a:r>
            <a:endParaRPr sz="4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48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721</Words>
  <Application>Microsoft Macintosh PowerPoint</Application>
  <PresentationFormat>Экран (4:3)</PresentationFormat>
  <Paragraphs>113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SimSun</vt:lpstr>
      <vt:lpstr>Arial</vt:lpstr>
      <vt:lpstr>Calibri</vt:lpstr>
      <vt:lpstr>Office Theme</vt:lpstr>
      <vt:lpstr>Mobile Application for Young Mother</vt:lpstr>
      <vt:lpstr>Agenda</vt:lpstr>
      <vt:lpstr>Презентация PowerPoint</vt:lpstr>
      <vt:lpstr>Survey</vt:lpstr>
      <vt:lpstr>Application architecture and design</vt:lpstr>
      <vt:lpstr>Technologies</vt:lpstr>
      <vt:lpstr>Summary</vt:lpstr>
      <vt:lpstr>References</vt:lpstr>
      <vt:lpstr>Презентация PowerPoint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Репина Анастасия Андреевна</cp:lastModifiedBy>
  <cp:revision>54</cp:revision>
  <dcterms:created xsi:type="dcterms:W3CDTF">2017-10-15T11:45:48Z</dcterms:created>
  <dcterms:modified xsi:type="dcterms:W3CDTF">2018-03-02T19:48:41Z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2014-11-08T00:00:00Z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2017-10-15T00:00:00Z</vt:filetime>
  </property>
</Properties>
</file>